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71" r:id="rId6"/>
    <p:sldId id="270" r:id="rId7"/>
    <p:sldId id="269" r:id="rId8"/>
    <p:sldId id="259" r:id="rId9"/>
    <p:sldId id="260" r:id="rId10"/>
    <p:sldId id="262" r:id="rId11"/>
    <p:sldId id="261" r:id="rId12"/>
    <p:sldId id="266" r:id="rId13"/>
    <p:sldId id="267" r:id="rId14"/>
    <p:sldId id="268" r:id="rId15"/>
    <p:sldId id="263" r:id="rId16"/>
    <p:sldId id="264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21"/>
  </p:normalViewPr>
  <p:slideViewPr>
    <p:cSldViewPr snapToGrid="0">
      <p:cViewPr varScale="1">
        <p:scale>
          <a:sx n="115" d="100"/>
          <a:sy n="115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109BE9-855B-4057-8036-1A9D5FE3D9AF}" type="doc">
      <dgm:prSet loTypeId="urn:microsoft.com/office/officeart/2005/8/layout/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12A3319-8010-4CF5-8776-F291C7BFEC1A}">
      <dgm:prSet/>
      <dgm:spPr/>
      <dgm:t>
        <a:bodyPr/>
        <a:lstStyle/>
        <a:p>
          <a:r>
            <a:rPr lang="en-PK"/>
            <a:t>Leveraging Pologon for data for crypto market data and candle stick data. </a:t>
          </a:r>
          <a:endParaRPr lang="en-US" dirty="0"/>
        </a:p>
      </dgm:t>
    </dgm:pt>
    <dgm:pt modelId="{959FD4AF-3B9A-494B-B6B4-384940E40EE1}" type="parTrans" cxnId="{744EF980-435C-4623-9238-2FA9FCA9F735}">
      <dgm:prSet/>
      <dgm:spPr/>
      <dgm:t>
        <a:bodyPr/>
        <a:lstStyle/>
        <a:p>
          <a:endParaRPr lang="en-US"/>
        </a:p>
      </dgm:t>
    </dgm:pt>
    <dgm:pt modelId="{8FA3C5A8-80B3-4792-821E-1390F531CE43}" type="sibTrans" cxnId="{744EF980-435C-4623-9238-2FA9FCA9F735}">
      <dgm:prSet/>
      <dgm:spPr/>
      <dgm:t>
        <a:bodyPr/>
        <a:lstStyle/>
        <a:p>
          <a:endParaRPr lang="en-US" dirty="0"/>
        </a:p>
      </dgm:t>
    </dgm:pt>
    <dgm:pt modelId="{46EEB8C1-D0E3-49C2-BB83-849FFAC6285C}">
      <dgm:prSet/>
      <dgm:spPr/>
      <dgm:t>
        <a:bodyPr/>
        <a:lstStyle/>
        <a:p>
          <a:r>
            <a:rPr lang="en-GB" dirty="0"/>
            <a:t>M</a:t>
          </a:r>
          <a:r>
            <a:rPr lang="en-PK"/>
            <a:t>aintain archieve data for local data management.</a:t>
          </a:r>
          <a:endParaRPr lang="en-US" dirty="0"/>
        </a:p>
      </dgm:t>
    </dgm:pt>
    <dgm:pt modelId="{7ECBB37F-D5B0-495C-AD85-2A301A7AFC1A}" type="parTrans" cxnId="{84D386A6-73D9-4C42-8765-8E99783DD5F6}">
      <dgm:prSet/>
      <dgm:spPr/>
      <dgm:t>
        <a:bodyPr/>
        <a:lstStyle/>
        <a:p>
          <a:endParaRPr lang="en-US"/>
        </a:p>
      </dgm:t>
    </dgm:pt>
    <dgm:pt modelId="{272A3DD6-C436-44D2-814B-DA197155C488}" type="sibTrans" cxnId="{84D386A6-73D9-4C42-8765-8E99783DD5F6}">
      <dgm:prSet/>
      <dgm:spPr/>
      <dgm:t>
        <a:bodyPr/>
        <a:lstStyle/>
        <a:p>
          <a:endParaRPr lang="en-US" dirty="0"/>
        </a:p>
      </dgm:t>
    </dgm:pt>
    <dgm:pt modelId="{F1C0E82E-8030-43B8-AD1E-855CF9188CB3}">
      <dgm:prSet/>
      <dgm:spPr/>
      <dgm:t>
        <a:bodyPr/>
        <a:lstStyle/>
        <a:p>
          <a:r>
            <a:rPr lang="en-PK"/>
            <a:t>Allow multiple developers to leveage same API Code by using their own Polygon API Keys. </a:t>
          </a:r>
          <a:endParaRPr lang="en-US" dirty="0"/>
        </a:p>
      </dgm:t>
    </dgm:pt>
    <dgm:pt modelId="{0852AAAA-CA7B-43AB-8485-FC4961ED7C41}" type="parTrans" cxnId="{8406F358-24FE-4FD6-B99B-645FAAA7F1B1}">
      <dgm:prSet/>
      <dgm:spPr/>
      <dgm:t>
        <a:bodyPr/>
        <a:lstStyle/>
        <a:p>
          <a:endParaRPr lang="en-US"/>
        </a:p>
      </dgm:t>
    </dgm:pt>
    <dgm:pt modelId="{76E448AF-8C4F-47DA-A9EC-C21468B3A55A}" type="sibTrans" cxnId="{8406F358-24FE-4FD6-B99B-645FAAA7F1B1}">
      <dgm:prSet/>
      <dgm:spPr/>
      <dgm:t>
        <a:bodyPr/>
        <a:lstStyle/>
        <a:p>
          <a:endParaRPr lang="en-US" dirty="0"/>
        </a:p>
      </dgm:t>
    </dgm:pt>
    <dgm:pt modelId="{BBE9EDDA-085F-4967-AAFB-94132E7E7436}">
      <dgm:prSet/>
      <dgm:spPr/>
      <dgm:t>
        <a:bodyPr/>
        <a:lstStyle/>
        <a:p>
          <a:r>
            <a:rPr lang="en-PK"/>
            <a:t>Run various portfolio risk analysis using Monte Carlos Simulation</a:t>
          </a:r>
          <a:endParaRPr lang="en-US" dirty="0"/>
        </a:p>
      </dgm:t>
    </dgm:pt>
    <dgm:pt modelId="{47AC8CFB-384D-4F09-B658-BA494777AE4C}" type="parTrans" cxnId="{8D634E32-C995-4D5C-9D34-4E52FC7520B5}">
      <dgm:prSet/>
      <dgm:spPr/>
      <dgm:t>
        <a:bodyPr/>
        <a:lstStyle/>
        <a:p>
          <a:endParaRPr lang="en-US"/>
        </a:p>
      </dgm:t>
    </dgm:pt>
    <dgm:pt modelId="{8A75B16B-B442-4B60-A84B-70A86255F860}" type="sibTrans" cxnId="{8D634E32-C995-4D5C-9D34-4E52FC7520B5}">
      <dgm:prSet/>
      <dgm:spPr/>
      <dgm:t>
        <a:bodyPr/>
        <a:lstStyle/>
        <a:p>
          <a:endParaRPr lang="en-US" dirty="0"/>
        </a:p>
      </dgm:t>
    </dgm:pt>
    <dgm:pt modelId="{941E618F-7C12-482B-B876-90EA80D82B41}">
      <dgm:prSet/>
      <dgm:spPr/>
      <dgm:t>
        <a:bodyPr/>
        <a:lstStyle/>
        <a:p>
          <a:r>
            <a:rPr lang="en-PK"/>
            <a:t>Candle Stick pattern recognition for complete crypto market.</a:t>
          </a:r>
          <a:endParaRPr lang="en-US" dirty="0"/>
        </a:p>
      </dgm:t>
    </dgm:pt>
    <dgm:pt modelId="{4F0FC591-7AD4-4B0C-8C0B-B773B1CF7449}" type="parTrans" cxnId="{5B1A41C0-BAE4-4231-B374-4E7C11BBC3A0}">
      <dgm:prSet/>
      <dgm:spPr/>
      <dgm:t>
        <a:bodyPr/>
        <a:lstStyle/>
        <a:p>
          <a:endParaRPr lang="en-US"/>
        </a:p>
      </dgm:t>
    </dgm:pt>
    <dgm:pt modelId="{45498D3A-9C54-48EA-B1CB-80BC11EEB3B1}" type="sibTrans" cxnId="{5B1A41C0-BAE4-4231-B374-4E7C11BBC3A0}">
      <dgm:prSet/>
      <dgm:spPr/>
      <dgm:t>
        <a:bodyPr/>
        <a:lstStyle/>
        <a:p>
          <a:endParaRPr lang="en-US" dirty="0"/>
        </a:p>
      </dgm:t>
    </dgm:pt>
    <dgm:pt modelId="{706EBB7B-8A58-474A-A991-4E51763032A0}">
      <dgm:prSet/>
      <dgm:spPr/>
      <dgm:t>
        <a:bodyPr/>
        <a:lstStyle/>
        <a:p>
          <a:r>
            <a:rPr lang="en-PK"/>
            <a:t>Script Funtionality to routine download the candle stick for entire market.  </a:t>
          </a:r>
          <a:endParaRPr lang="en-US" dirty="0"/>
        </a:p>
      </dgm:t>
    </dgm:pt>
    <dgm:pt modelId="{BCC67086-C3CF-8543-B9B4-66665FC48AA3}" type="parTrans" cxnId="{C74104E4-C45C-4346-AAAA-31C6D16BF343}">
      <dgm:prSet/>
      <dgm:spPr/>
    </dgm:pt>
    <dgm:pt modelId="{99A2ADCA-B9CF-054F-A6F7-315E7ED71B78}" type="sibTrans" cxnId="{C74104E4-C45C-4346-AAAA-31C6D16BF343}">
      <dgm:prSet/>
      <dgm:spPr/>
    </dgm:pt>
    <dgm:pt modelId="{D0167AB9-A101-644F-9296-8431E2D436EC}" type="pres">
      <dgm:prSet presAssocID="{D2109BE9-855B-4057-8036-1A9D5FE3D9AF}" presName="diagram" presStyleCnt="0">
        <dgm:presLayoutVars>
          <dgm:dir/>
          <dgm:resizeHandles val="exact"/>
        </dgm:presLayoutVars>
      </dgm:prSet>
      <dgm:spPr/>
    </dgm:pt>
    <dgm:pt modelId="{DD43B05B-F411-4444-8A15-273E9557D2D7}" type="pres">
      <dgm:prSet presAssocID="{112A3319-8010-4CF5-8776-F291C7BFEC1A}" presName="node" presStyleLbl="node1" presStyleIdx="0" presStyleCnt="6">
        <dgm:presLayoutVars>
          <dgm:bulletEnabled val="1"/>
        </dgm:presLayoutVars>
      </dgm:prSet>
      <dgm:spPr/>
    </dgm:pt>
    <dgm:pt modelId="{41A511D9-3C67-6043-A738-A77682B320AF}" type="pres">
      <dgm:prSet presAssocID="{8FA3C5A8-80B3-4792-821E-1390F531CE43}" presName="sibTrans" presStyleLbl="sibTrans2D1" presStyleIdx="0" presStyleCnt="5"/>
      <dgm:spPr/>
    </dgm:pt>
    <dgm:pt modelId="{4269D2DE-ABD5-7C45-B126-91B4800A0A0C}" type="pres">
      <dgm:prSet presAssocID="{8FA3C5A8-80B3-4792-821E-1390F531CE43}" presName="connectorText" presStyleLbl="sibTrans2D1" presStyleIdx="0" presStyleCnt="5"/>
      <dgm:spPr/>
    </dgm:pt>
    <dgm:pt modelId="{97C830B0-ED69-3E42-AE46-BE2D97A46E06}" type="pres">
      <dgm:prSet presAssocID="{46EEB8C1-D0E3-49C2-BB83-849FFAC6285C}" presName="node" presStyleLbl="node1" presStyleIdx="1" presStyleCnt="6">
        <dgm:presLayoutVars>
          <dgm:bulletEnabled val="1"/>
        </dgm:presLayoutVars>
      </dgm:prSet>
      <dgm:spPr/>
    </dgm:pt>
    <dgm:pt modelId="{023E93A6-63F4-7D4D-8111-4971624F4182}" type="pres">
      <dgm:prSet presAssocID="{272A3DD6-C436-44D2-814B-DA197155C488}" presName="sibTrans" presStyleLbl="sibTrans2D1" presStyleIdx="1" presStyleCnt="5"/>
      <dgm:spPr/>
    </dgm:pt>
    <dgm:pt modelId="{8E716B4F-93EE-384D-A6D1-A896697A6FAC}" type="pres">
      <dgm:prSet presAssocID="{272A3DD6-C436-44D2-814B-DA197155C488}" presName="connectorText" presStyleLbl="sibTrans2D1" presStyleIdx="1" presStyleCnt="5"/>
      <dgm:spPr/>
    </dgm:pt>
    <dgm:pt modelId="{E60E67F2-02AE-B84D-89C7-217A091879F8}" type="pres">
      <dgm:prSet presAssocID="{F1C0E82E-8030-43B8-AD1E-855CF9188CB3}" presName="node" presStyleLbl="node1" presStyleIdx="2" presStyleCnt="6">
        <dgm:presLayoutVars>
          <dgm:bulletEnabled val="1"/>
        </dgm:presLayoutVars>
      </dgm:prSet>
      <dgm:spPr/>
    </dgm:pt>
    <dgm:pt modelId="{736EBB77-0414-D347-BAA3-EE5F216C2675}" type="pres">
      <dgm:prSet presAssocID="{76E448AF-8C4F-47DA-A9EC-C21468B3A55A}" presName="sibTrans" presStyleLbl="sibTrans2D1" presStyleIdx="2" presStyleCnt="5"/>
      <dgm:spPr/>
    </dgm:pt>
    <dgm:pt modelId="{6E78C0F7-70EB-7C47-BAD3-4148334CB564}" type="pres">
      <dgm:prSet presAssocID="{76E448AF-8C4F-47DA-A9EC-C21468B3A55A}" presName="connectorText" presStyleLbl="sibTrans2D1" presStyleIdx="2" presStyleCnt="5"/>
      <dgm:spPr/>
    </dgm:pt>
    <dgm:pt modelId="{C06AF09D-DD7A-0049-9BF4-19C7E69CDB48}" type="pres">
      <dgm:prSet presAssocID="{BBE9EDDA-085F-4967-AAFB-94132E7E7436}" presName="node" presStyleLbl="node1" presStyleIdx="3" presStyleCnt="6">
        <dgm:presLayoutVars>
          <dgm:bulletEnabled val="1"/>
        </dgm:presLayoutVars>
      </dgm:prSet>
      <dgm:spPr/>
    </dgm:pt>
    <dgm:pt modelId="{75B4C8B9-A159-364F-AC75-7CEB8633F912}" type="pres">
      <dgm:prSet presAssocID="{8A75B16B-B442-4B60-A84B-70A86255F860}" presName="sibTrans" presStyleLbl="sibTrans2D1" presStyleIdx="3" presStyleCnt="5"/>
      <dgm:spPr/>
    </dgm:pt>
    <dgm:pt modelId="{1A6388E1-B9A1-EF48-895E-FE2623891C51}" type="pres">
      <dgm:prSet presAssocID="{8A75B16B-B442-4B60-A84B-70A86255F860}" presName="connectorText" presStyleLbl="sibTrans2D1" presStyleIdx="3" presStyleCnt="5"/>
      <dgm:spPr/>
    </dgm:pt>
    <dgm:pt modelId="{1F6B936E-B750-5549-8889-A4DC713C29A9}" type="pres">
      <dgm:prSet presAssocID="{941E618F-7C12-482B-B876-90EA80D82B41}" presName="node" presStyleLbl="node1" presStyleIdx="4" presStyleCnt="6">
        <dgm:presLayoutVars>
          <dgm:bulletEnabled val="1"/>
        </dgm:presLayoutVars>
      </dgm:prSet>
      <dgm:spPr/>
    </dgm:pt>
    <dgm:pt modelId="{0A49728D-1CD6-3F45-AC30-A15FA88A1150}" type="pres">
      <dgm:prSet presAssocID="{45498D3A-9C54-48EA-B1CB-80BC11EEB3B1}" presName="sibTrans" presStyleLbl="sibTrans2D1" presStyleIdx="4" presStyleCnt="5"/>
      <dgm:spPr/>
    </dgm:pt>
    <dgm:pt modelId="{8E036935-F8FC-8C4A-A8B5-CDA0DD79D61D}" type="pres">
      <dgm:prSet presAssocID="{45498D3A-9C54-48EA-B1CB-80BC11EEB3B1}" presName="connectorText" presStyleLbl="sibTrans2D1" presStyleIdx="4" presStyleCnt="5"/>
      <dgm:spPr/>
    </dgm:pt>
    <dgm:pt modelId="{1E85FB77-0542-2945-93CE-8319BCE9CD1C}" type="pres">
      <dgm:prSet presAssocID="{706EBB7B-8A58-474A-A991-4E51763032A0}" presName="node" presStyleLbl="node1" presStyleIdx="5" presStyleCnt="6">
        <dgm:presLayoutVars>
          <dgm:bulletEnabled val="1"/>
        </dgm:presLayoutVars>
      </dgm:prSet>
      <dgm:spPr/>
    </dgm:pt>
  </dgm:ptLst>
  <dgm:cxnLst>
    <dgm:cxn modelId="{9C558415-CD9D-8240-A45B-FBFB02E47014}" type="presOf" srcId="{8A75B16B-B442-4B60-A84B-70A86255F860}" destId="{75B4C8B9-A159-364F-AC75-7CEB8633F912}" srcOrd="0" destOrd="0" presId="urn:microsoft.com/office/officeart/2005/8/layout/process5"/>
    <dgm:cxn modelId="{13808023-1D4E-9D44-B1A5-2B57F9CBFBC2}" type="presOf" srcId="{112A3319-8010-4CF5-8776-F291C7BFEC1A}" destId="{DD43B05B-F411-4444-8A15-273E9557D2D7}" srcOrd="0" destOrd="0" presId="urn:microsoft.com/office/officeart/2005/8/layout/process5"/>
    <dgm:cxn modelId="{8D634E32-C995-4D5C-9D34-4E52FC7520B5}" srcId="{D2109BE9-855B-4057-8036-1A9D5FE3D9AF}" destId="{BBE9EDDA-085F-4967-AAFB-94132E7E7436}" srcOrd="3" destOrd="0" parTransId="{47AC8CFB-384D-4F09-B658-BA494777AE4C}" sibTransId="{8A75B16B-B442-4B60-A84B-70A86255F860}"/>
    <dgm:cxn modelId="{B6DFE23B-928E-214C-8646-912A32B2CA74}" type="presOf" srcId="{46EEB8C1-D0E3-49C2-BB83-849FFAC6285C}" destId="{97C830B0-ED69-3E42-AE46-BE2D97A46E06}" srcOrd="0" destOrd="0" presId="urn:microsoft.com/office/officeart/2005/8/layout/process5"/>
    <dgm:cxn modelId="{5DF80440-85D2-0649-84B9-4F12C067B541}" type="presOf" srcId="{8A75B16B-B442-4B60-A84B-70A86255F860}" destId="{1A6388E1-B9A1-EF48-895E-FE2623891C51}" srcOrd="1" destOrd="0" presId="urn:microsoft.com/office/officeart/2005/8/layout/process5"/>
    <dgm:cxn modelId="{E4449143-9294-EC4D-BB99-94C88984E75F}" type="presOf" srcId="{76E448AF-8C4F-47DA-A9EC-C21468B3A55A}" destId="{6E78C0F7-70EB-7C47-BAD3-4148334CB564}" srcOrd="1" destOrd="0" presId="urn:microsoft.com/office/officeart/2005/8/layout/process5"/>
    <dgm:cxn modelId="{DA31094F-3C34-6E44-A3F2-EA1536F4BBF9}" type="presOf" srcId="{272A3DD6-C436-44D2-814B-DA197155C488}" destId="{8E716B4F-93EE-384D-A6D1-A896697A6FAC}" srcOrd="1" destOrd="0" presId="urn:microsoft.com/office/officeart/2005/8/layout/process5"/>
    <dgm:cxn modelId="{9A864D50-938F-554E-9558-3B51551BB462}" type="presOf" srcId="{272A3DD6-C436-44D2-814B-DA197155C488}" destId="{023E93A6-63F4-7D4D-8111-4971624F4182}" srcOrd="0" destOrd="0" presId="urn:microsoft.com/office/officeart/2005/8/layout/process5"/>
    <dgm:cxn modelId="{8406F358-24FE-4FD6-B99B-645FAAA7F1B1}" srcId="{D2109BE9-855B-4057-8036-1A9D5FE3D9AF}" destId="{F1C0E82E-8030-43B8-AD1E-855CF9188CB3}" srcOrd="2" destOrd="0" parTransId="{0852AAAA-CA7B-43AB-8485-FC4961ED7C41}" sibTransId="{76E448AF-8C4F-47DA-A9EC-C21468B3A55A}"/>
    <dgm:cxn modelId="{82041370-2B1D-2D40-9356-916A89E9EEC3}" type="presOf" srcId="{45498D3A-9C54-48EA-B1CB-80BC11EEB3B1}" destId="{0A49728D-1CD6-3F45-AC30-A15FA88A1150}" srcOrd="0" destOrd="0" presId="urn:microsoft.com/office/officeart/2005/8/layout/process5"/>
    <dgm:cxn modelId="{A8FCAE7E-09CA-5449-B54C-251934F88189}" type="presOf" srcId="{D2109BE9-855B-4057-8036-1A9D5FE3D9AF}" destId="{D0167AB9-A101-644F-9296-8431E2D436EC}" srcOrd="0" destOrd="0" presId="urn:microsoft.com/office/officeart/2005/8/layout/process5"/>
    <dgm:cxn modelId="{744EF980-435C-4623-9238-2FA9FCA9F735}" srcId="{D2109BE9-855B-4057-8036-1A9D5FE3D9AF}" destId="{112A3319-8010-4CF5-8776-F291C7BFEC1A}" srcOrd="0" destOrd="0" parTransId="{959FD4AF-3B9A-494B-B6B4-384940E40EE1}" sibTransId="{8FA3C5A8-80B3-4792-821E-1390F531CE43}"/>
    <dgm:cxn modelId="{E6563896-BB76-5848-9EAC-75FEB13BF625}" type="presOf" srcId="{BBE9EDDA-085F-4967-AAFB-94132E7E7436}" destId="{C06AF09D-DD7A-0049-9BF4-19C7E69CDB48}" srcOrd="0" destOrd="0" presId="urn:microsoft.com/office/officeart/2005/8/layout/process5"/>
    <dgm:cxn modelId="{EA9A8F98-A2DC-7342-BB8B-CE520837DAD0}" type="presOf" srcId="{941E618F-7C12-482B-B876-90EA80D82B41}" destId="{1F6B936E-B750-5549-8889-A4DC713C29A9}" srcOrd="0" destOrd="0" presId="urn:microsoft.com/office/officeart/2005/8/layout/process5"/>
    <dgm:cxn modelId="{84D386A6-73D9-4C42-8765-8E99783DD5F6}" srcId="{D2109BE9-855B-4057-8036-1A9D5FE3D9AF}" destId="{46EEB8C1-D0E3-49C2-BB83-849FFAC6285C}" srcOrd="1" destOrd="0" parTransId="{7ECBB37F-D5B0-495C-AD85-2A301A7AFC1A}" sibTransId="{272A3DD6-C436-44D2-814B-DA197155C488}"/>
    <dgm:cxn modelId="{EC6F3CA8-0E10-9647-85E9-C7F3E64E4A15}" type="presOf" srcId="{8FA3C5A8-80B3-4792-821E-1390F531CE43}" destId="{4269D2DE-ABD5-7C45-B126-91B4800A0A0C}" srcOrd="1" destOrd="0" presId="urn:microsoft.com/office/officeart/2005/8/layout/process5"/>
    <dgm:cxn modelId="{1E4037B7-314B-A744-8434-F3055FC71005}" type="presOf" srcId="{706EBB7B-8A58-474A-A991-4E51763032A0}" destId="{1E85FB77-0542-2945-93CE-8319BCE9CD1C}" srcOrd="0" destOrd="0" presId="urn:microsoft.com/office/officeart/2005/8/layout/process5"/>
    <dgm:cxn modelId="{2CABA2BD-9F3F-8B46-9705-EEEF6CBCB000}" type="presOf" srcId="{45498D3A-9C54-48EA-B1CB-80BC11EEB3B1}" destId="{8E036935-F8FC-8C4A-A8B5-CDA0DD79D61D}" srcOrd="1" destOrd="0" presId="urn:microsoft.com/office/officeart/2005/8/layout/process5"/>
    <dgm:cxn modelId="{5B1A41C0-BAE4-4231-B374-4E7C11BBC3A0}" srcId="{D2109BE9-855B-4057-8036-1A9D5FE3D9AF}" destId="{941E618F-7C12-482B-B876-90EA80D82B41}" srcOrd="4" destOrd="0" parTransId="{4F0FC591-7AD4-4B0C-8C0B-B773B1CF7449}" sibTransId="{45498D3A-9C54-48EA-B1CB-80BC11EEB3B1}"/>
    <dgm:cxn modelId="{C70933C2-C6AB-4246-8A03-8C37A3F7AF22}" type="presOf" srcId="{8FA3C5A8-80B3-4792-821E-1390F531CE43}" destId="{41A511D9-3C67-6043-A738-A77682B320AF}" srcOrd="0" destOrd="0" presId="urn:microsoft.com/office/officeart/2005/8/layout/process5"/>
    <dgm:cxn modelId="{A711D2C7-B25D-7A4F-BEC8-82ED8A703461}" type="presOf" srcId="{76E448AF-8C4F-47DA-A9EC-C21468B3A55A}" destId="{736EBB77-0414-D347-BAA3-EE5F216C2675}" srcOrd="0" destOrd="0" presId="urn:microsoft.com/office/officeart/2005/8/layout/process5"/>
    <dgm:cxn modelId="{C74104E4-C45C-4346-AAAA-31C6D16BF343}" srcId="{D2109BE9-855B-4057-8036-1A9D5FE3D9AF}" destId="{706EBB7B-8A58-474A-A991-4E51763032A0}" srcOrd="5" destOrd="0" parTransId="{BCC67086-C3CF-8543-B9B4-66665FC48AA3}" sibTransId="{99A2ADCA-B9CF-054F-A6F7-315E7ED71B78}"/>
    <dgm:cxn modelId="{395067FC-88BE-A740-877B-5CBA264027EB}" type="presOf" srcId="{F1C0E82E-8030-43B8-AD1E-855CF9188CB3}" destId="{E60E67F2-02AE-B84D-89C7-217A091879F8}" srcOrd="0" destOrd="0" presId="urn:microsoft.com/office/officeart/2005/8/layout/process5"/>
    <dgm:cxn modelId="{190039D6-C3FD-6047-B918-40CFF15752AB}" type="presParOf" srcId="{D0167AB9-A101-644F-9296-8431E2D436EC}" destId="{DD43B05B-F411-4444-8A15-273E9557D2D7}" srcOrd="0" destOrd="0" presId="urn:microsoft.com/office/officeart/2005/8/layout/process5"/>
    <dgm:cxn modelId="{53F43475-9662-284B-B2E5-DADAAC3885F6}" type="presParOf" srcId="{D0167AB9-A101-644F-9296-8431E2D436EC}" destId="{41A511D9-3C67-6043-A738-A77682B320AF}" srcOrd="1" destOrd="0" presId="urn:microsoft.com/office/officeart/2005/8/layout/process5"/>
    <dgm:cxn modelId="{EA588963-9599-134D-86B9-F31F6EAE94C4}" type="presParOf" srcId="{41A511D9-3C67-6043-A738-A77682B320AF}" destId="{4269D2DE-ABD5-7C45-B126-91B4800A0A0C}" srcOrd="0" destOrd="0" presId="urn:microsoft.com/office/officeart/2005/8/layout/process5"/>
    <dgm:cxn modelId="{E41A8BCA-B84C-8941-BC0E-99D997122F10}" type="presParOf" srcId="{D0167AB9-A101-644F-9296-8431E2D436EC}" destId="{97C830B0-ED69-3E42-AE46-BE2D97A46E06}" srcOrd="2" destOrd="0" presId="urn:microsoft.com/office/officeart/2005/8/layout/process5"/>
    <dgm:cxn modelId="{E1AE1427-F32B-0E41-B8AA-BD9EBC704B60}" type="presParOf" srcId="{D0167AB9-A101-644F-9296-8431E2D436EC}" destId="{023E93A6-63F4-7D4D-8111-4971624F4182}" srcOrd="3" destOrd="0" presId="urn:microsoft.com/office/officeart/2005/8/layout/process5"/>
    <dgm:cxn modelId="{E82B827E-0BBF-954C-817D-DBC2DA3C3466}" type="presParOf" srcId="{023E93A6-63F4-7D4D-8111-4971624F4182}" destId="{8E716B4F-93EE-384D-A6D1-A896697A6FAC}" srcOrd="0" destOrd="0" presId="urn:microsoft.com/office/officeart/2005/8/layout/process5"/>
    <dgm:cxn modelId="{2F727639-0AF6-3943-A82C-58D041E0BB3D}" type="presParOf" srcId="{D0167AB9-A101-644F-9296-8431E2D436EC}" destId="{E60E67F2-02AE-B84D-89C7-217A091879F8}" srcOrd="4" destOrd="0" presId="urn:microsoft.com/office/officeart/2005/8/layout/process5"/>
    <dgm:cxn modelId="{59F3ECF4-9FFF-C941-A383-BDF081ECF016}" type="presParOf" srcId="{D0167AB9-A101-644F-9296-8431E2D436EC}" destId="{736EBB77-0414-D347-BAA3-EE5F216C2675}" srcOrd="5" destOrd="0" presId="urn:microsoft.com/office/officeart/2005/8/layout/process5"/>
    <dgm:cxn modelId="{AEA47B3F-A5DA-9646-AE6B-0BCD297EEB0C}" type="presParOf" srcId="{736EBB77-0414-D347-BAA3-EE5F216C2675}" destId="{6E78C0F7-70EB-7C47-BAD3-4148334CB564}" srcOrd="0" destOrd="0" presId="urn:microsoft.com/office/officeart/2005/8/layout/process5"/>
    <dgm:cxn modelId="{247B8F8D-DB82-CF46-B277-80675E8AA975}" type="presParOf" srcId="{D0167AB9-A101-644F-9296-8431E2D436EC}" destId="{C06AF09D-DD7A-0049-9BF4-19C7E69CDB48}" srcOrd="6" destOrd="0" presId="urn:microsoft.com/office/officeart/2005/8/layout/process5"/>
    <dgm:cxn modelId="{265CBF30-40D3-5649-B798-108AE402D180}" type="presParOf" srcId="{D0167AB9-A101-644F-9296-8431E2D436EC}" destId="{75B4C8B9-A159-364F-AC75-7CEB8633F912}" srcOrd="7" destOrd="0" presId="urn:microsoft.com/office/officeart/2005/8/layout/process5"/>
    <dgm:cxn modelId="{D303A84B-A86D-0441-9968-8C65BFDEE0BD}" type="presParOf" srcId="{75B4C8B9-A159-364F-AC75-7CEB8633F912}" destId="{1A6388E1-B9A1-EF48-895E-FE2623891C51}" srcOrd="0" destOrd="0" presId="urn:microsoft.com/office/officeart/2005/8/layout/process5"/>
    <dgm:cxn modelId="{84559981-1D4B-8D40-9924-755B91E98863}" type="presParOf" srcId="{D0167AB9-A101-644F-9296-8431E2D436EC}" destId="{1F6B936E-B750-5549-8889-A4DC713C29A9}" srcOrd="8" destOrd="0" presId="urn:microsoft.com/office/officeart/2005/8/layout/process5"/>
    <dgm:cxn modelId="{4E473BE9-BCED-3B48-AC5A-E396F47E348B}" type="presParOf" srcId="{D0167AB9-A101-644F-9296-8431E2D436EC}" destId="{0A49728D-1CD6-3F45-AC30-A15FA88A1150}" srcOrd="9" destOrd="0" presId="urn:microsoft.com/office/officeart/2005/8/layout/process5"/>
    <dgm:cxn modelId="{C5CBD2DD-C7C8-9D4A-84A6-446DD44B37F7}" type="presParOf" srcId="{0A49728D-1CD6-3F45-AC30-A15FA88A1150}" destId="{8E036935-F8FC-8C4A-A8B5-CDA0DD79D61D}" srcOrd="0" destOrd="0" presId="urn:microsoft.com/office/officeart/2005/8/layout/process5"/>
    <dgm:cxn modelId="{376FA8ED-0577-044A-BC0A-DC73218DF673}" type="presParOf" srcId="{D0167AB9-A101-644F-9296-8431E2D436EC}" destId="{1E85FB77-0542-2945-93CE-8319BCE9CD1C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43B05B-F411-4444-8A15-273E9557D2D7}">
      <dsp:nvSpPr>
        <dsp:cNvPr id="0" name=""/>
        <dsp:cNvSpPr/>
      </dsp:nvSpPr>
      <dsp:spPr>
        <a:xfrm>
          <a:off x="1047524" y="530"/>
          <a:ext cx="2114836" cy="126890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500" kern="1200"/>
            <a:t>Leveraging Pologon for data for crypto market data and candle stick data. </a:t>
          </a:r>
          <a:endParaRPr lang="en-US" sz="1500" kern="1200" dirty="0"/>
        </a:p>
      </dsp:txBody>
      <dsp:txXfrm>
        <a:off x="1084689" y="37695"/>
        <a:ext cx="2040506" cy="1194571"/>
      </dsp:txXfrm>
    </dsp:sp>
    <dsp:sp modelId="{41A511D9-3C67-6043-A738-A77682B320AF}">
      <dsp:nvSpPr>
        <dsp:cNvPr id="0" name=""/>
        <dsp:cNvSpPr/>
      </dsp:nvSpPr>
      <dsp:spPr>
        <a:xfrm>
          <a:off x="3348465" y="372741"/>
          <a:ext cx="448345" cy="52447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3348465" y="477637"/>
        <a:ext cx="313842" cy="314687"/>
      </dsp:txXfrm>
    </dsp:sp>
    <dsp:sp modelId="{97C830B0-ED69-3E42-AE46-BE2D97A46E06}">
      <dsp:nvSpPr>
        <dsp:cNvPr id="0" name=""/>
        <dsp:cNvSpPr/>
      </dsp:nvSpPr>
      <dsp:spPr>
        <a:xfrm>
          <a:off x="4008294" y="530"/>
          <a:ext cx="2114836" cy="126890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M</a:t>
          </a:r>
          <a:r>
            <a:rPr lang="en-PK" sz="1500" kern="1200"/>
            <a:t>aintain archieve data for local data management.</a:t>
          </a:r>
          <a:endParaRPr lang="en-US" sz="1500" kern="1200" dirty="0"/>
        </a:p>
      </dsp:txBody>
      <dsp:txXfrm>
        <a:off x="4045459" y="37695"/>
        <a:ext cx="2040506" cy="1194571"/>
      </dsp:txXfrm>
    </dsp:sp>
    <dsp:sp modelId="{023E93A6-63F4-7D4D-8111-4971624F4182}">
      <dsp:nvSpPr>
        <dsp:cNvPr id="0" name=""/>
        <dsp:cNvSpPr/>
      </dsp:nvSpPr>
      <dsp:spPr>
        <a:xfrm>
          <a:off x="6309236" y="372741"/>
          <a:ext cx="448345" cy="52447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6309236" y="477637"/>
        <a:ext cx="313842" cy="314687"/>
      </dsp:txXfrm>
    </dsp:sp>
    <dsp:sp modelId="{E60E67F2-02AE-B84D-89C7-217A091879F8}">
      <dsp:nvSpPr>
        <dsp:cNvPr id="0" name=""/>
        <dsp:cNvSpPr/>
      </dsp:nvSpPr>
      <dsp:spPr>
        <a:xfrm>
          <a:off x="6969064" y="530"/>
          <a:ext cx="2114836" cy="126890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500" kern="1200"/>
            <a:t>Allow multiple developers to leveage same API Code by using their own Polygon API Keys. </a:t>
          </a:r>
          <a:endParaRPr lang="en-US" sz="1500" kern="1200" dirty="0"/>
        </a:p>
      </dsp:txBody>
      <dsp:txXfrm>
        <a:off x="7006229" y="37695"/>
        <a:ext cx="2040506" cy="1194571"/>
      </dsp:txXfrm>
    </dsp:sp>
    <dsp:sp modelId="{736EBB77-0414-D347-BAA3-EE5F216C2675}">
      <dsp:nvSpPr>
        <dsp:cNvPr id="0" name=""/>
        <dsp:cNvSpPr/>
      </dsp:nvSpPr>
      <dsp:spPr>
        <a:xfrm rot="5400000">
          <a:off x="7802310" y="1417470"/>
          <a:ext cx="448345" cy="52447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7869140" y="1455537"/>
        <a:ext cx="314687" cy="313842"/>
      </dsp:txXfrm>
    </dsp:sp>
    <dsp:sp modelId="{C06AF09D-DD7A-0049-9BF4-19C7E69CDB48}">
      <dsp:nvSpPr>
        <dsp:cNvPr id="0" name=""/>
        <dsp:cNvSpPr/>
      </dsp:nvSpPr>
      <dsp:spPr>
        <a:xfrm>
          <a:off x="6969064" y="2115366"/>
          <a:ext cx="2114836" cy="126890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500" kern="1200"/>
            <a:t>Run various portfolio risk analysis using Monte Carlos Simulation</a:t>
          </a:r>
          <a:endParaRPr lang="en-US" sz="1500" kern="1200" dirty="0"/>
        </a:p>
      </dsp:txBody>
      <dsp:txXfrm>
        <a:off x="7006229" y="2152531"/>
        <a:ext cx="2040506" cy="1194571"/>
      </dsp:txXfrm>
    </dsp:sp>
    <dsp:sp modelId="{75B4C8B9-A159-364F-AC75-7CEB8633F912}">
      <dsp:nvSpPr>
        <dsp:cNvPr id="0" name=""/>
        <dsp:cNvSpPr/>
      </dsp:nvSpPr>
      <dsp:spPr>
        <a:xfrm rot="10800000">
          <a:off x="6334614" y="2487577"/>
          <a:ext cx="448345" cy="52447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10800000">
        <a:off x="6469117" y="2592473"/>
        <a:ext cx="313842" cy="314687"/>
      </dsp:txXfrm>
    </dsp:sp>
    <dsp:sp modelId="{1F6B936E-B750-5549-8889-A4DC713C29A9}">
      <dsp:nvSpPr>
        <dsp:cNvPr id="0" name=""/>
        <dsp:cNvSpPr/>
      </dsp:nvSpPr>
      <dsp:spPr>
        <a:xfrm>
          <a:off x="4008294" y="2115366"/>
          <a:ext cx="2114836" cy="126890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500" kern="1200"/>
            <a:t>Candle Stick pattern recognition for complete crypto market.</a:t>
          </a:r>
          <a:endParaRPr lang="en-US" sz="1500" kern="1200" dirty="0"/>
        </a:p>
      </dsp:txBody>
      <dsp:txXfrm>
        <a:off x="4045459" y="2152531"/>
        <a:ext cx="2040506" cy="1194571"/>
      </dsp:txXfrm>
    </dsp:sp>
    <dsp:sp modelId="{0A49728D-1CD6-3F45-AC30-A15FA88A1150}">
      <dsp:nvSpPr>
        <dsp:cNvPr id="0" name=""/>
        <dsp:cNvSpPr/>
      </dsp:nvSpPr>
      <dsp:spPr>
        <a:xfrm rot="10800000">
          <a:off x="3373843" y="2487577"/>
          <a:ext cx="448345" cy="52447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10800000">
        <a:off x="3508346" y="2592473"/>
        <a:ext cx="313842" cy="314687"/>
      </dsp:txXfrm>
    </dsp:sp>
    <dsp:sp modelId="{1E85FB77-0542-2945-93CE-8319BCE9CD1C}">
      <dsp:nvSpPr>
        <dsp:cNvPr id="0" name=""/>
        <dsp:cNvSpPr/>
      </dsp:nvSpPr>
      <dsp:spPr>
        <a:xfrm>
          <a:off x="1047524" y="2115366"/>
          <a:ext cx="2114836" cy="126890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500" kern="1200"/>
            <a:t>Script Funtionality to routine download the candle stick for entire market.  </a:t>
          </a:r>
          <a:endParaRPr lang="en-US" sz="1500" kern="1200" dirty="0"/>
        </a:p>
      </dsp:txBody>
      <dsp:txXfrm>
        <a:off x="1084689" y="2152531"/>
        <a:ext cx="2040506" cy="1194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10/12/22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10/12/22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10/12/22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14DF4-1691-F88C-DF7A-5BB879D6B7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K"/>
              <a:t>P</a:t>
            </a:r>
            <a:r>
              <a:rPr lang="en-GB" dirty="0"/>
              <a:t>r</a:t>
            </a:r>
            <a:r>
              <a:rPr lang="en-PK"/>
              <a:t>oject – Crypto BOT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14468-D29D-7C36-58DF-F7D0E03298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pPr algn="l"/>
            <a:r>
              <a:rPr lang="en-PK" dirty="0"/>
              <a:t>GrouP 7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PK" dirty="0"/>
              <a:t>ShaNE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PK" dirty="0"/>
              <a:t>Charlotte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PK" dirty="0"/>
              <a:t>AlBERT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PK" dirty="0"/>
              <a:t>SAIM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PK" dirty="0"/>
              <a:t>MICHEAL</a:t>
            </a:r>
          </a:p>
        </p:txBody>
      </p:sp>
    </p:spTree>
    <p:extLst>
      <p:ext uri="{BB962C8B-B14F-4D97-AF65-F5344CB8AC3E}">
        <p14:creationId xmlns:p14="http://schemas.microsoft.com/office/powerpoint/2010/main" val="254963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69CA6-AABB-556E-3FA4-578319AD3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/>
              <a:t>CO-RELATION of BASKETS -COIN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F175C0-E2D0-04E4-9845-FEE2E953C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P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144C53-2C04-96A9-50E4-AF1B850AF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2347383"/>
            <a:ext cx="5538788" cy="323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31FF37-A345-C3D9-CB5D-A7E125ED5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926" y="2347383"/>
            <a:ext cx="44323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08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69CA6-AABB-556E-3FA4-578319AD3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CO-RELATION of BASKETS - CHAIN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1749FF-6CDD-6BFE-63EA-DAF724135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228057"/>
            <a:ext cx="5543549" cy="350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BFBCA4-491C-9259-5C48-7CAAA9058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675" y="2228057"/>
            <a:ext cx="45974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82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AC1A3-4807-A1D4-C181-9E4D6ABCA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/>
              <a:t>RISK ANALYSIS - CHIAN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51ED63-CDCC-45AB-ED16-4ACD9EB6A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1794934"/>
            <a:ext cx="6350000" cy="299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F7D4A3-C0D7-C780-CF4D-FE56E26EB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14" y="3429000"/>
            <a:ext cx="54102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49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AC1A3-4807-A1D4-C181-9E4D6ABCA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/>
              <a:t>RISK ANALYSIS - COIN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D0E5AB-84B3-F610-A869-07B8D215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58421"/>
            <a:ext cx="6045200" cy="29845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D01E6B-AB94-30BA-9409-3F8AE7C2A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A30232-8854-D25D-3B93-2BEE00A9C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513" y="3257021"/>
            <a:ext cx="6045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84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AC1A3-4807-A1D4-C181-9E4D6ABCA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/>
              <a:t>RISK ANALYSIS -MEME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68AA7B-8015-235E-C816-8677CBBDF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E87A3A-47A0-2F5C-11B2-8B8D14AE0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31434"/>
            <a:ext cx="6286500" cy="3060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214100-D102-D30B-6120-FE4203DD9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55753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16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730F3-1B36-7A1B-D28C-6249C992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33388"/>
            <a:ext cx="10131425" cy="1456267"/>
          </a:xfrm>
        </p:spPr>
        <p:txBody>
          <a:bodyPr/>
          <a:lstStyle/>
          <a:p>
            <a:r>
              <a:rPr lang="en-PK" dirty="0"/>
              <a:t>CUmulative RETURNS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D11EDF-45D7-5C46-18F4-26F08C476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2676"/>
            <a:ext cx="5543550" cy="2666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E78000-B35F-20A1-3F11-BFD27238C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60670"/>
            <a:ext cx="5562600" cy="2666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6C1576-A786-9EFD-415F-30EAA9886ECD}"/>
              </a:ext>
            </a:extLst>
          </p:cNvPr>
          <p:cNvSpPr txBox="1"/>
          <p:nvPr/>
        </p:nvSpPr>
        <p:spPr>
          <a:xfrm>
            <a:off x="0" y="3562537"/>
            <a:ext cx="157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/>
              <a:t>COINS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6A227-D4FD-9B60-6845-22631A12DB46}"/>
              </a:ext>
            </a:extLst>
          </p:cNvPr>
          <p:cNvSpPr txBox="1"/>
          <p:nvPr/>
        </p:nvSpPr>
        <p:spPr>
          <a:xfrm>
            <a:off x="8520113" y="4726771"/>
            <a:ext cx="132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/>
              <a:t>CHAINS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CE601B-D0F5-C38D-F0CA-9B6061C9C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31869"/>
            <a:ext cx="5562600" cy="23284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953F08-A7F8-163D-F9D0-25792DCB629D}"/>
              </a:ext>
            </a:extLst>
          </p:cNvPr>
          <p:cNvSpPr txBox="1"/>
          <p:nvPr/>
        </p:nvSpPr>
        <p:spPr>
          <a:xfrm>
            <a:off x="0" y="6380142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/>
              <a:t>MEMES</a:t>
            </a:r>
          </a:p>
        </p:txBody>
      </p:sp>
    </p:spTree>
    <p:extLst>
      <p:ext uri="{BB962C8B-B14F-4D97-AF65-F5344CB8AC3E}">
        <p14:creationId xmlns:p14="http://schemas.microsoft.com/office/powerpoint/2010/main" val="276207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06327-9BCA-8BF9-1AA9-955802ED4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/>
              <a:t>RECOGINIZED PATTERNS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D08BAF-382B-FCE0-C4E1-E16E86C43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296" y="1770063"/>
            <a:ext cx="5574359" cy="3649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D16AA7-1170-9A08-E60C-4FDFCF77689E}"/>
              </a:ext>
            </a:extLst>
          </p:cNvPr>
          <p:cNvSpPr txBox="1"/>
          <p:nvPr/>
        </p:nvSpPr>
        <p:spPr>
          <a:xfrm>
            <a:off x="5952655" y="701044"/>
            <a:ext cx="427320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CDL2CROWS - Two Crows</a:t>
            </a:r>
          </a:p>
          <a:p>
            <a:r>
              <a:rPr lang="en-GB" sz="800" dirty="0"/>
              <a:t>        CDL3BLACKCROWS - Three Black Crows</a:t>
            </a:r>
          </a:p>
          <a:p>
            <a:r>
              <a:rPr lang="en-GB" sz="800" dirty="0"/>
              <a:t>        CDL3INSIDE - Three Inside Up/Down</a:t>
            </a:r>
          </a:p>
          <a:p>
            <a:r>
              <a:rPr lang="en-GB" sz="800" dirty="0"/>
              <a:t>        CDL3LINESTRIKE - Three-Line Strike</a:t>
            </a:r>
          </a:p>
          <a:p>
            <a:r>
              <a:rPr lang="en-GB" sz="800" dirty="0"/>
              <a:t>        CDL3OUTSIDE - Three Outside Up/Down</a:t>
            </a:r>
          </a:p>
          <a:p>
            <a:r>
              <a:rPr lang="en-GB" sz="800" dirty="0"/>
              <a:t>        CDL3STARSINSOUTH - Three Stars In The South</a:t>
            </a:r>
          </a:p>
          <a:p>
            <a:r>
              <a:rPr lang="en-GB" sz="800" dirty="0"/>
              <a:t>        CDL3WHITESOLDIERS - Three Advancing White Soldiers</a:t>
            </a:r>
          </a:p>
          <a:p>
            <a:r>
              <a:rPr lang="en-GB" sz="800" dirty="0"/>
              <a:t>        CDLABANDONEDBABY - Abandoned Baby</a:t>
            </a:r>
          </a:p>
          <a:p>
            <a:r>
              <a:rPr lang="en-GB" sz="800" dirty="0"/>
              <a:t>        CDLADVANCEBLOCK - Advance Block</a:t>
            </a:r>
          </a:p>
          <a:p>
            <a:r>
              <a:rPr lang="en-GB" sz="800" dirty="0"/>
              <a:t>        CDLBELTHOLD - Belt-hold</a:t>
            </a:r>
          </a:p>
          <a:p>
            <a:r>
              <a:rPr lang="en-GB" sz="800" dirty="0"/>
              <a:t>        CDLBREAKAWAY - Breakaway</a:t>
            </a:r>
          </a:p>
          <a:p>
            <a:r>
              <a:rPr lang="en-GB" sz="800" dirty="0"/>
              <a:t>        CDLCLOSINGMARUBOZU - Closing Marubozu</a:t>
            </a:r>
          </a:p>
          <a:p>
            <a:r>
              <a:rPr lang="en-GB" sz="800" dirty="0"/>
              <a:t>        CDLCONCEALBABYSWALL - Concealing Baby Swallow</a:t>
            </a:r>
          </a:p>
          <a:p>
            <a:r>
              <a:rPr lang="en-GB" sz="800" dirty="0"/>
              <a:t>        CDLCOUNTERATTACK - Counterattack</a:t>
            </a:r>
          </a:p>
          <a:p>
            <a:r>
              <a:rPr lang="en-GB" sz="800" dirty="0"/>
              <a:t>        CDLDARKCLOUDCOVER - Dark Cloud Cover</a:t>
            </a:r>
          </a:p>
          <a:p>
            <a:r>
              <a:rPr lang="en-GB" sz="800" dirty="0"/>
              <a:t>        CDLDOJI - Doji</a:t>
            </a:r>
          </a:p>
          <a:p>
            <a:r>
              <a:rPr lang="en-GB" sz="800" dirty="0"/>
              <a:t>        CDLDOJISTAR - Doji Star</a:t>
            </a:r>
          </a:p>
          <a:p>
            <a:r>
              <a:rPr lang="en-GB" sz="800" dirty="0"/>
              <a:t>        CDLDRAGONFLYDOJI - Dragonfly Doji</a:t>
            </a:r>
          </a:p>
          <a:p>
            <a:r>
              <a:rPr lang="en-GB" sz="800" dirty="0"/>
              <a:t>        CDLENGULFING - Engulfing Pattern</a:t>
            </a:r>
          </a:p>
          <a:p>
            <a:r>
              <a:rPr lang="en-GB" sz="800" dirty="0"/>
              <a:t>        CDLEVENINGDOJISTAR - Evening Doji Star</a:t>
            </a:r>
          </a:p>
          <a:p>
            <a:r>
              <a:rPr lang="en-GB" sz="800" dirty="0"/>
              <a:t>        CDLEVENINGSTAR - Evening Star</a:t>
            </a:r>
          </a:p>
          <a:p>
            <a:r>
              <a:rPr lang="en-GB" sz="800" dirty="0"/>
              <a:t>        CDLGAPSIDESIDEWHITE - Up/Down-gap side-by-side white lines</a:t>
            </a:r>
          </a:p>
          <a:p>
            <a:r>
              <a:rPr lang="en-GB" sz="800" dirty="0"/>
              <a:t>        CDLGRAVESTONEDOJI - Gravestone Doji</a:t>
            </a:r>
          </a:p>
          <a:p>
            <a:r>
              <a:rPr lang="en-GB" sz="800" dirty="0"/>
              <a:t>        CDLHAMMER - Hammer</a:t>
            </a:r>
          </a:p>
          <a:p>
            <a:r>
              <a:rPr lang="en-GB" sz="800" dirty="0"/>
              <a:t>        CDLHANGINGMAN - Hanging Man</a:t>
            </a:r>
          </a:p>
          <a:p>
            <a:r>
              <a:rPr lang="en-GB" sz="800" dirty="0"/>
              <a:t>        CDLHARAMI - Harami Pattern</a:t>
            </a:r>
          </a:p>
          <a:p>
            <a:r>
              <a:rPr lang="en-GB" sz="800" dirty="0"/>
              <a:t>        CDLHARAMICROSS - Harami Cross Pattern </a:t>
            </a:r>
          </a:p>
          <a:p>
            <a:r>
              <a:rPr lang="en-GB" sz="800" dirty="0"/>
              <a:t>        CDLUNIQUE3RIVER - Unique 3 River</a:t>
            </a:r>
          </a:p>
          <a:p>
            <a:r>
              <a:rPr lang="en-GB" sz="800" dirty="0"/>
              <a:t>        CDLUPSIDEGAP2CROWS - Upside Gap Two Crows</a:t>
            </a:r>
          </a:p>
          <a:p>
            <a:r>
              <a:rPr lang="en-GB" sz="800" dirty="0"/>
              <a:t>        CDLXSIDEGAP3METHODS - Upside/Downside Gap Three Methods</a:t>
            </a:r>
          </a:p>
          <a:p>
            <a:r>
              <a:rPr lang="en-GB" sz="800" dirty="0"/>
              <a:t>        </a:t>
            </a:r>
            <a:endParaRPr lang="en-PK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16AFD-6DBF-1CE4-36B1-89755FC74D82}"/>
              </a:ext>
            </a:extLst>
          </p:cNvPr>
          <p:cNvSpPr txBox="1"/>
          <p:nvPr/>
        </p:nvSpPr>
        <p:spPr>
          <a:xfrm>
            <a:off x="8979072" y="609600"/>
            <a:ext cx="398098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CDLHIGHWAVE - High-Wave Candle</a:t>
            </a:r>
          </a:p>
          <a:p>
            <a:r>
              <a:rPr lang="en-GB" sz="800" dirty="0"/>
              <a:t>        CDLHIKKAKE - Hikkake Pattern</a:t>
            </a:r>
          </a:p>
          <a:p>
            <a:r>
              <a:rPr lang="en-GB" sz="800" dirty="0"/>
              <a:t>        CDLHIKKAKEMOD - Modified Hikkake Pattern</a:t>
            </a:r>
          </a:p>
          <a:p>
            <a:r>
              <a:rPr lang="en-GB" sz="800" dirty="0"/>
              <a:t>        CDLHOMINGPIGEON - Homing Pigeon</a:t>
            </a:r>
          </a:p>
          <a:p>
            <a:r>
              <a:rPr lang="en-GB" sz="800" dirty="0"/>
              <a:t>        CDLIDENTICAL3CROWS - Identical Three Crows</a:t>
            </a:r>
          </a:p>
          <a:p>
            <a:r>
              <a:rPr lang="en-GB" sz="800" dirty="0"/>
              <a:t>        CDLINNECK - In-Neck Pattern</a:t>
            </a:r>
          </a:p>
          <a:p>
            <a:r>
              <a:rPr lang="en-GB" sz="800" dirty="0"/>
              <a:t>        CDLINVERTEDHAMMER - Inverted Hammer</a:t>
            </a:r>
          </a:p>
          <a:p>
            <a:r>
              <a:rPr lang="en-GB" sz="800" dirty="0"/>
              <a:t>        CDLKICKING - Kicking</a:t>
            </a:r>
          </a:p>
          <a:p>
            <a:r>
              <a:rPr lang="en-GB" sz="800" dirty="0"/>
              <a:t>        CDLKICKINGBYLENGTH - Kicking - bull/bear determined by the longer marubozu</a:t>
            </a:r>
          </a:p>
          <a:p>
            <a:r>
              <a:rPr lang="en-GB" sz="800" dirty="0"/>
              <a:t>        CDLLADDERBOTTOM - Ladder Bottom</a:t>
            </a:r>
          </a:p>
          <a:p>
            <a:r>
              <a:rPr lang="en-GB" sz="800" dirty="0"/>
              <a:t>        CDLLONGLEGGEDDOJI - Long Legged Doji</a:t>
            </a:r>
          </a:p>
          <a:p>
            <a:r>
              <a:rPr lang="en-GB" sz="800" dirty="0"/>
              <a:t>        CDLLONGLINE - Long Line Candle</a:t>
            </a:r>
          </a:p>
          <a:p>
            <a:r>
              <a:rPr lang="en-GB" sz="800" dirty="0"/>
              <a:t>        CDLMARUBOZU - Marubozu</a:t>
            </a:r>
          </a:p>
          <a:p>
            <a:r>
              <a:rPr lang="en-GB" sz="800" dirty="0"/>
              <a:t>        CDLMATCHINGLOW - Matching Low</a:t>
            </a:r>
          </a:p>
          <a:p>
            <a:r>
              <a:rPr lang="en-GB" sz="800" dirty="0"/>
              <a:t>        CDLMATHOLD - Mat Hold</a:t>
            </a:r>
          </a:p>
          <a:p>
            <a:r>
              <a:rPr lang="en-GB" sz="800" dirty="0"/>
              <a:t>        CDLMORNINGDOJISTAR - Morning Doji Star</a:t>
            </a:r>
          </a:p>
          <a:p>
            <a:r>
              <a:rPr lang="en-GB" sz="800" dirty="0"/>
              <a:t>        CDLMORNINGSTAR - Morning Star</a:t>
            </a:r>
          </a:p>
          <a:p>
            <a:r>
              <a:rPr lang="en-GB" sz="800" dirty="0"/>
              <a:t>        CDLONNECK - On-Neck Pattern</a:t>
            </a:r>
          </a:p>
          <a:p>
            <a:r>
              <a:rPr lang="en-GB" sz="800" dirty="0"/>
              <a:t>        CDLPIERCING - Piercing Pattern</a:t>
            </a:r>
          </a:p>
          <a:p>
            <a:r>
              <a:rPr lang="en-GB" sz="800" dirty="0"/>
              <a:t>        CDLRICKSHAWMAN - Rickshaw Man</a:t>
            </a:r>
          </a:p>
          <a:p>
            <a:r>
              <a:rPr lang="en-GB" sz="800" dirty="0"/>
              <a:t>        CDLRISEFALL3METHODS - Rising/Falling Three Methods</a:t>
            </a:r>
          </a:p>
          <a:p>
            <a:r>
              <a:rPr lang="en-GB" sz="800" dirty="0"/>
              <a:t>        CDLSEPARATINGLINES - Separating Lines</a:t>
            </a:r>
          </a:p>
          <a:p>
            <a:r>
              <a:rPr lang="en-GB" sz="800" dirty="0"/>
              <a:t>        CDLSHOOTINGSTAR - Shooting Star</a:t>
            </a:r>
          </a:p>
          <a:p>
            <a:r>
              <a:rPr lang="en-GB" sz="800" dirty="0"/>
              <a:t>        CDLSHORTLINE - Short Line Candle</a:t>
            </a:r>
          </a:p>
          <a:p>
            <a:r>
              <a:rPr lang="en-GB" sz="800" dirty="0"/>
              <a:t>        CDLSPINNINGTOP - Spinning Top</a:t>
            </a:r>
          </a:p>
          <a:p>
            <a:r>
              <a:rPr lang="en-GB" sz="800" dirty="0"/>
              <a:t>        CDLSTALLEDPATTERN - Stalled Pattern</a:t>
            </a:r>
          </a:p>
          <a:p>
            <a:r>
              <a:rPr lang="en-GB" sz="800" dirty="0"/>
              <a:t>        CDLSTICKSANDWICH - Stick Sandwich</a:t>
            </a:r>
          </a:p>
          <a:p>
            <a:r>
              <a:rPr lang="en-GB" sz="800" dirty="0"/>
              <a:t>        CDLTAKURI - Takuri (Dragonfly Doji with very long lower shadow)</a:t>
            </a:r>
          </a:p>
          <a:p>
            <a:r>
              <a:rPr lang="en-GB" sz="800" dirty="0"/>
              <a:t>        CDLTASUKIGAP - Tasuki Gap</a:t>
            </a:r>
          </a:p>
          <a:p>
            <a:r>
              <a:rPr lang="en-GB" sz="800" dirty="0"/>
              <a:t>        CDLTHRUSTING - Thrusting Pattern</a:t>
            </a:r>
          </a:p>
          <a:p>
            <a:r>
              <a:rPr lang="en-GB" sz="800" dirty="0"/>
              <a:t>        CDLTRISTAR - Tristar Pattern</a:t>
            </a:r>
          </a:p>
        </p:txBody>
      </p:sp>
    </p:spTree>
    <p:extLst>
      <p:ext uri="{BB962C8B-B14F-4D97-AF65-F5344CB8AC3E}">
        <p14:creationId xmlns:p14="http://schemas.microsoft.com/office/powerpoint/2010/main" val="1172187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A2DC5-71CE-76BA-6B64-3C69059B0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044A3-9480-28E5-D19E-D96D2C1AE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Build triggers based on BEAR &amp; BULL PATTERNS</a:t>
            </a:r>
          </a:p>
          <a:p>
            <a:r>
              <a:rPr lang="en-PK" dirty="0"/>
              <a:t>Compare historical data with buy &amp; hold strategy in relation to bot based strategy.</a:t>
            </a:r>
          </a:p>
          <a:p>
            <a:r>
              <a:rPr lang="en-GB" dirty="0"/>
              <a:t>I</a:t>
            </a:r>
            <a:r>
              <a:rPr lang="en-PK" dirty="0"/>
              <a:t>mplement risk portfolio selection based on monte carlos simulations since there is a strong corelation based on our analysis. </a:t>
            </a:r>
          </a:p>
          <a:p>
            <a:r>
              <a:rPr lang="en-P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4758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7EFF-5C73-9874-CC20-0FB94E58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/>
              <a:t>What we SET OUT TO ACHIEVE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08643-F0BB-2FCE-8E34-4B59AB136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/>
              <a:t>Build a BOT that trades based on portfolio risk and pattern recognition with buy and sell signals.</a:t>
            </a:r>
          </a:p>
        </p:txBody>
      </p:sp>
    </p:spTree>
    <p:extLst>
      <p:ext uri="{BB962C8B-B14F-4D97-AF65-F5344CB8AC3E}">
        <p14:creationId xmlns:p14="http://schemas.microsoft.com/office/powerpoint/2010/main" val="1464604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7041C-F798-94D7-93A4-8788CB91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PK"/>
              <a:t>EXECUTIVE 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DC0C5EC-CC2A-4D60-62A7-5DC3721271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523180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52660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E6B8F-AB54-EEF0-99D0-56A3781FF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/>
              <a:t>LIBRARIES EXPLORED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CE2D9-37FF-2573-49AF-21AAF5EB7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PK" dirty="0"/>
              <a:t>PYTHON CODES </a:t>
            </a:r>
          </a:p>
          <a:p>
            <a:pPr lvl="1"/>
            <a:r>
              <a:rPr lang="en-GB" dirty="0"/>
              <a:t>Monty Forecast Tools </a:t>
            </a:r>
          </a:p>
          <a:p>
            <a:pPr lvl="1"/>
            <a:r>
              <a:rPr lang="en-GB" dirty="0"/>
              <a:t>Data Management </a:t>
            </a:r>
          </a:p>
          <a:p>
            <a:pPr lvl="1"/>
            <a:r>
              <a:rPr lang="en-GB" dirty="0"/>
              <a:t>Candle Stick Pattern</a:t>
            </a:r>
          </a:p>
          <a:p>
            <a:pPr lvl="1"/>
            <a:r>
              <a:rPr lang="en-GB" dirty="0"/>
              <a:t>Market Data</a:t>
            </a:r>
          </a:p>
          <a:p>
            <a:pPr lvl="1"/>
            <a:r>
              <a:rPr lang="en-GB" dirty="0"/>
              <a:t>Local Settings</a:t>
            </a:r>
          </a:p>
          <a:p>
            <a:r>
              <a:rPr lang="en-GB" dirty="0"/>
              <a:t>LIBRARIES </a:t>
            </a:r>
          </a:p>
          <a:p>
            <a:pPr lvl="1"/>
            <a:r>
              <a:rPr lang="en-GB" dirty="0"/>
              <a:t>TA-LIB</a:t>
            </a:r>
          </a:p>
          <a:p>
            <a:pPr lvl="1"/>
            <a:r>
              <a:rPr lang="en-GB" dirty="0"/>
              <a:t>Polygon</a:t>
            </a:r>
          </a:p>
          <a:p>
            <a:pPr lvl="1"/>
            <a:r>
              <a:rPr lang="en-GB" dirty="0"/>
              <a:t>tqdm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391432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5BF7-1237-3BC4-C58A-A703A0BA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/>
              <a:t>PROJECT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8583F-20AF-87F0-0234-92A6A9748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PK" dirty="0"/>
              <a:t>nly 2 years of data available.</a:t>
            </a:r>
          </a:p>
          <a:p>
            <a:r>
              <a:rPr lang="en-PK" dirty="0"/>
              <a:t>Not able to implement real buy and sell triggers to compare buy and sell strategy to buy and hold strategy. </a:t>
            </a:r>
          </a:p>
        </p:txBody>
      </p:sp>
    </p:spTree>
    <p:extLst>
      <p:ext uri="{BB962C8B-B14F-4D97-AF65-F5344CB8AC3E}">
        <p14:creationId xmlns:p14="http://schemas.microsoft.com/office/powerpoint/2010/main" val="3877045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8E6B5-B2F4-1311-D5DC-573FF0E27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/>
              <a:t>PROJECT MANAGEMENT –TRELLO BOARD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E5A20A-F6BB-04F6-015F-90DC116D8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2557" y="2141538"/>
            <a:ext cx="7917910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77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3809F-EF46-A6AB-994A-C0676A439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PK"/>
              <a:t>DATA MANAGEMENT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B55F56-D374-6A5A-C984-87C862F3C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F37DE7-216B-E742-B872-533000E2B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046798"/>
            <a:ext cx="6095593" cy="46021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2436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EE4E-B2EE-860D-7E6C-7C886BAE1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PK"/>
              <a:t>Our JOURNEY </a:t>
            </a:r>
          </a:p>
        </p:txBody>
      </p:sp>
      <p:pic>
        <p:nvPicPr>
          <p:cNvPr id="5" name="Picture 4" descr="B sign-on figures">
            <a:extLst>
              <a:ext uri="{FF2B5EF4-FFF2-40B4-BE49-F238E27FC236}">
                <a16:creationId xmlns:a16="http://schemas.microsoft.com/office/drawing/2014/main" id="{2FAF0DCD-EC0D-C479-4011-C7D3D9A528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29" r="30786" b="-1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80D78-9660-2593-F4B2-509CBB3AD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K"/>
              <a:t>Created 3 Separate Crypto Portfolios Baskets</a:t>
            </a:r>
          </a:p>
          <a:p>
            <a:pPr lvl="1"/>
            <a:r>
              <a:rPr lang="en-PK"/>
              <a:t>MEMES  - [MANA,  SIBU , DOGE]</a:t>
            </a:r>
          </a:p>
          <a:p>
            <a:pPr lvl="1"/>
            <a:r>
              <a:rPr lang="en-PK"/>
              <a:t>CHAIN – [ETH, SOL, MATIC] </a:t>
            </a:r>
          </a:p>
          <a:p>
            <a:pPr lvl="1"/>
            <a:r>
              <a:rPr lang="en-PK"/>
              <a:t>COIN -  [ BTC, XRP, XLM ]</a:t>
            </a:r>
          </a:p>
        </p:txBody>
      </p:sp>
    </p:spTree>
    <p:extLst>
      <p:ext uri="{BB962C8B-B14F-4D97-AF65-F5344CB8AC3E}">
        <p14:creationId xmlns:p14="http://schemas.microsoft.com/office/powerpoint/2010/main" val="1189132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69CA6-AABB-556E-3FA4-578319AD3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/>
              <a:t>CO-RELATION of BASKETS - MEMES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FF6901-585E-BAC9-4A44-632712F51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024" y="2169319"/>
            <a:ext cx="4751389" cy="3645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6E8FEE-F66C-34EF-8806-DA74A7DDB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863" y="2169319"/>
            <a:ext cx="5229225" cy="36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455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1387</TotalTime>
  <Words>629</Words>
  <Application>Microsoft Macintosh PowerPoint</Application>
  <PresentationFormat>Widescreen</PresentationFormat>
  <Paragraphs>115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Celestial</vt:lpstr>
      <vt:lpstr>Project – Crypto BOT </vt:lpstr>
      <vt:lpstr>What we SET OUT TO ACHIEVE </vt:lpstr>
      <vt:lpstr>EXECUTIVE SUMMARY</vt:lpstr>
      <vt:lpstr>LIBRARIES EXPLORED</vt:lpstr>
      <vt:lpstr>PROJECT LIMITATIONS</vt:lpstr>
      <vt:lpstr>PROJECT MANAGEMENT –TRELLO BOARD </vt:lpstr>
      <vt:lpstr>DATA MANAGEMENT</vt:lpstr>
      <vt:lpstr>Our JOURNEY </vt:lpstr>
      <vt:lpstr>CO-RELATION of BASKETS - MEMES</vt:lpstr>
      <vt:lpstr>CO-RELATION of BASKETS -COIN</vt:lpstr>
      <vt:lpstr>CO-RELATION of BASKETS - CHAIN</vt:lpstr>
      <vt:lpstr>RISK ANALYSIS - CHIAN </vt:lpstr>
      <vt:lpstr>RISK ANALYSIS - COIN</vt:lpstr>
      <vt:lpstr>RISK ANALYSIS -MEME</vt:lpstr>
      <vt:lpstr>CUmulative RETURNS </vt:lpstr>
      <vt:lpstr>RECOGINIZED PATTERNS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– Crypto BOT </dc:title>
  <dc:creator>saim zuberi</dc:creator>
  <cp:lastModifiedBy>saim zuberi</cp:lastModifiedBy>
  <cp:revision>3</cp:revision>
  <dcterms:created xsi:type="dcterms:W3CDTF">2022-10-12T23:21:08Z</dcterms:created>
  <dcterms:modified xsi:type="dcterms:W3CDTF">2022-10-13T22:28:50Z</dcterms:modified>
</cp:coreProperties>
</file>